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Lst>
  <p:sldSz cy="7772400" cx="10058400"/>
  <p:notesSz cx="6858000" cy="9144000"/>
  <p:embeddedFontLst>
    <p:embeddedFont>
      <p:font typeface="Inter"/>
      <p:regular r:id="rId9"/>
      <p:bold r:id="rId10"/>
      <p:italic r:id="rId11"/>
      <p:boldItalic r:id="rId12"/>
    </p:embeddedFont>
    <p:embeddedFont>
      <p:font typeface="Plus Jakarta Sans Medium"/>
      <p:regular r:id="rId13"/>
      <p:bold r:id="rId14"/>
      <p:italic r:id="rId15"/>
      <p:boldItalic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062E318-DE79-4C69-8E0D-370479B254D2}">
  <a:tblStyle styleId="{2062E318-DE79-4C69-8E0D-370479B254D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italic.fntdata"/><Relationship Id="rId10" Type="http://schemas.openxmlformats.org/officeDocument/2006/relationships/font" Target="fonts/Inter-bold.fntdata"/><Relationship Id="rId13" Type="http://schemas.openxmlformats.org/officeDocument/2006/relationships/font" Target="fonts/PlusJakartaSansMedium-regular.fntdata"/><Relationship Id="rId12" Type="http://schemas.openxmlformats.org/officeDocument/2006/relationships/font" Target="fonts/Inter-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font" Target="fonts/Inter-regular.fntdata"/><Relationship Id="rId15" Type="http://schemas.openxmlformats.org/officeDocument/2006/relationships/font" Target="fonts/PlusJakartaSansMedium-italic.fntdata"/><Relationship Id="rId14" Type="http://schemas.openxmlformats.org/officeDocument/2006/relationships/font" Target="fonts/PlusJakartaSansMedium-bold.fntdata"/><Relationship Id="rId16"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43551cf01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43551cf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25d06efdff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25d06efdf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tyra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py9zehXGwsPNuPoBEcW4HK3wX6rChWcBJvn91VBgrFs/edit?usp=sharing" TargetMode="External"/><Relationship Id="rId6" Type="http://schemas.openxmlformats.org/officeDocument/2006/relationships/hyperlink" Target="https://docs.google.com/presentation/d/1UqaAKf9eswqMYtAplOI9L5oh1NYKJJJjhQPgDqJ0BrE/edit?usp=sharing" TargetMode="External"/><Relationship Id="rId7" Type="http://schemas.openxmlformats.org/officeDocument/2006/relationships/hyperlink" Target="https://docs.google.com/presentation/d/1mXKUuwU_wpimXKSTu_lA_nRBJm1GlU1_wbmAGqtImz8/edit?usp=sharing" TargetMode="External"/><Relationship Id="rId8" Type="http://schemas.openxmlformats.org/officeDocument/2006/relationships/hyperlink" Target="https://docs.google.com/presentation/d/136dnqQC5A9q-gK-G8iuRGGMsVAASkQPox9F9LnGrXzE/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image" Target="../media/image1.png"/><Relationship Id="rId5" Type="http://schemas.openxmlformats.org/officeDocument/2006/relationships/hyperlink" Target="https://docs.google.com/presentation/d/1vm8EpT9UcPExyAY0nEWvJYL69283HZ1Irp1FOcQc1I0/edit?usp=drive_link" TargetMode="External"/><Relationship Id="rId6" Type="http://schemas.openxmlformats.org/officeDocument/2006/relationships/hyperlink" Target="https://docs.google.com/presentation/d/1KTg4POlcKXj1-mWdcseHbrdAMVZQOy4n4YcDnXh95Dc/edit?usp=drive_link" TargetMode="External"/><Relationship Id="rId7" Type="http://schemas.openxmlformats.org/officeDocument/2006/relationships/hyperlink" Target="https://docs.google.com/presentation/d/1mUTwBslfnnaVJ_wnbe0RNoKcvCfpcw0xONwVfEGE_20/edit?usp=sharing"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55" name="Google Shape;55;p13"/>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56" name="Google Shape;56;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7" name="Google Shape;57;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8" name="Google Shape;58;p13"/>
          <p:cNvGraphicFramePr/>
          <p:nvPr/>
        </p:nvGraphicFramePr>
        <p:xfrm>
          <a:off x="355863" y="582125"/>
          <a:ext cx="3000000" cy="3000000"/>
        </p:xfrm>
        <a:graphic>
          <a:graphicData uri="http://schemas.openxmlformats.org/drawingml/2006/table">
            <a:tbl>
              <a:tblPr>
                <a:noFill/>
                <a:tableStyleId>{2062E318-DE79-4C69-8E0D-370479B254D2}</a:tableStyleId>
              </a:tblPr>
              <a:tblGrid>
                <a:gridCol w="1633350"/>
                <a:gridCol w="4045800"/>
                <a:gridCol w="3669725"/>
              </a:tblGrid>
              <a:tr h="2963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latin typeface="Inter"/>
                          <a:ea typeface="Inter"/>
                          <a:cs typeface="Inter"/>
                          <a:sym typeface="Inter"/>
                        </a:rPr>
                        <a:t>LESSON 7: Early Encounters</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6775">
                <a:tc>
                  <a:txBody>
                    <a:bodyPr/>
                    <a:lstStyle/>
                    <a:p>
                      <a:pPr indent="0" lvl="0" marL="0" rtl="0" algn="l">
                        <a:spcBef>
                          <a:spcPts val="0"/>
                        </a:spcBef>
                        <a:spcAft>
                          <a:spcPts val="0"/>
                        </a:spcAft>
                        <a:buNone/>
                      </a:pPr>
                      <a:r>
                        <a:rPr b="1" lang="en" sz="1200">
                          <a:latin typeface="Inter"/>
                          <a:ea typeface="Inter"/>
                          <a:cs typeface="Inter"/>
                          <a:sym typeface="Inter"/>
                        </a:rPr>
                        <a:t>SUPPORTING QUESTION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What is known about early Indigenous and European </a:t>
                      </a:r>
                      <a:r>
                        <a:rPr lang="en" sz="1200">
                          <a:latin typeface="Inter"/>
                          <a:ea typeface="Inter"/>
                          <a:cs typeface="Inter"/>
                          <a:sym typeface="Inter"/>
                        </a:rPr>
                        <a:t>interactions</a:t>
                      </a:r>
                      <a:r>
                        <a:rPr lang="en" sz="1200">
                          <a:latin typeface="Inter"/>
                          <a:ea typeface="Inter"/>
                          <a:cs typeface="Inter"/>
                          <a:sym typeface="Inter"/>
                        </a:rPr>
                        <a:t> and how reliable are the European sources in explaining them?</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284500">
                <a:tc>
                  <a:txBody>
                    <a:bodyPr/>
                    <a:lstStyle/>
                    <a:p>
                      <a:pPr indent="0" lvl="0" marL="0" rtl="0" algn="l">
                        <a:spcBef>
                          <a:spcPts val="0"/>
                        </a:spcBef>
                        <a:spcAft>
                          <a:spcPts val="0"/>
                        </a:spcAft>
                        <a:buNone/>
                      </a:pPr>
                      <a:r>
                        <a:rPr b="1" lang="en" sz="1200">
                          <a:latin typeface="Inter"/>
                          <a:ea typeface="Inter"/>
                          <a:cs typeface="Inter"/>
                          <a:sym typeface="Inter"/>
                        </a:rPr>
                        <a:t>STANDARD(S)</a:t>
                      </a:r>
                      <a:endParaRPr b="1"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2.12, 2.13, 2.14, 2.20</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6775">
                <a:tc>
                  <a:txBody>
                    <a:bodyPr/>
                    <a:lstStyle/>
                    <a:p>
                      <a:pPr indent="0" lvl="0" marL="0" rtl="0" algn="l">
                        <a:spcBef>
                          <a:spcPts val="0"/>
                        </a:spcBef>
                        <a:spcAft>
                          <a:spcPts val="0"/>
                        </a:spcAft>
                        <a:buNone/>
                      </a:pPr>
                      <a:r>
                        <a:rPr b="1" lang="en" sz="1200">
                          <a:latin typeface="Inter"/>
                          <a:ea typeface="Inter"/>
                          <a:cs typeface="Inter"/>
                          <a:sym typeface="Inter"/>
                        </a:rPr>
                        <a:t>FOCUS SKILL(S)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None/>
                      </a:pPr>
                      <a:r>
                        <a:rPr lang="en" sz="1200">
                          <a:latin typeface="Inter"/>
                          <a:ea typeface="Inter"/>
                          <a:cs typeface="Inter"/>
                          <a:sym typeface="Inter"/>
                        </a:rPr>
                        <a:t>Perspective</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Evaluating Evidence</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28000">
                <a:tc>
                  <a:txBody>
                    <a:bodyPr/>
                    <a:lstStyle/>
                    <a:p>
                      <a:pPr indent="0" lvl="0" marL="0" rtl="0" algn="l">
                        <a:spcBef>
                          <a:spcPts val="0"/>
                        </a:spcBef>
                        <a:spcAft>
                          <a:spcPts val="0"/>
                        </a:spcAft>
                        <a:buNone/>
                      </a:pPr>
                      <a:r>
                        <a:rPr b="1" lang="en" sz="1200">
                          <a:latin typeface="Inter"/>
                          <a:ea typeface="Inter"/>
                          <a:cs typeface="Inter"/>
                          <a:sym typeface="Inter"/>
                        </a:rPr>
                        <a:t>STUDENT MATERIALS</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Printed Student Handouts</a:t>
                      </a:r>
                      <a:r>
                        <a:rPr lang="en" sz="1200">
                          <a:latin typeface="Inter"/>
                          <a:ea typeface="Inter"/>
                          <a:cs typeface="Inter"/>
                          <a:sym typeface="Inter"/>
                        </a:rPr>
                        <a:t> (Read printing instructions within each section of the lesson plan)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26775">
                <a:tc rowSpan="2">
                  <a:txBody>
                    <a:bodyPr/>
                    <a:lstStyle/>
                    <a:p>
                      <a:pPr indent="0" lvl="0" marL="0" rtl="0" algn="l">
                        <a:spcBef>
                          <a:spcPts val="0"/>
                        </a:spcBef>
                        <a:spcAft>
                          <a:spcPts val="0"/>
                        </a:spcAft>
                        <a:buNone/>
                      </a:pPr>
                      <a:r>
                        <a:rPr b="1" lang="en" sz="1200">
                          <a:latin typeface="Inter"/>
                          <a:ea typeface="Inter"/>
                          <a:cs typeface="Inter"/>
                          <a:sym typeface="Inter"/>
                        </a:rPr>
                        <a:t>DO FIRST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Option 1- Frayer: New World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Option 2- Image Alive</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53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u="sng">
                          <a:solidFill>
                            <a:schemeClr val="hlink"/>
                          </a:solidFill>
                          <a:latin typeface="Inter"/>
                          <a:ea typeface="Inter"/>
                          <a:cs typeface="Inter"/>
                          <a:sym typeface="Inter"/>
                          <a:hlinkClick r:id="rId7"/>
                        </a:rPr>
                        <a:t>“Do First”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853575">
                <a:tc rowSpan="2">
                  <a:txBody>
                    <a:bodyPr/>
                    <a:lstStyle/>
                    <a:p>
                      <a:pPr indent="0" lvl="0" marL="0" rtl="0" algn="l">
                        <a:spcBef>
                          <a:spcPts val="0"/>
                        </a:spcBef>
                        <a:spcAft>
                          <a:spcPts val="0"/>
                        </a:spcAft>
                        <a:buNone/>
                      </a:pPr>
                      <a:r>
                        <a:rPr b="1" lang="en" sz="1200">
                          <a:latin typeface="Inter"/>
                          <a:ea typeface="Inter"/>
                          <a:cs typeface="Inter"/>
                          <a:sym typeface="Inter"/>
                        </a:rPr>
                        <a:t>ACTIVITY 1 - </a:t>
                      </a:r>
                      <a:endParaRPr b="1"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LAUNCH</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Students will engage in </a:t>
                      </a:r>
                      <a:r>
                        <a:rPr lang="en" sz="1200">
                          <a:solidFill>
                            <a:schemeClr val="dk1"/>
                          </a:solidFill>
                          <a:latin typeface="Inter"/>
                          <a:ea typeface="Inter"/>
                          <a:cs typeface="Inter"/>
                          <a:sym typeface="Inter"/>
                        </a:rPr>
                        <a:t>research</a:t>
                      </a:r>
                      <a:r>
                        <a:rPr lang="en" sz="1200">
                          <a:solidFill>
                            <a:schemeClr val="dk1"/>
                          </a:solidFill>
                          <a:latin typeface="Inter"/>
                          <a:ea typeface="Inter"/>
                          <a:cs typeface="Inter"/>
                          <a:sym typeface="Inter"/>
                        </a:rPr>
                        <a:t> on a historical figure of the era. With a partner, they will use links provided and a primary source to gain background knowledge. They will demonstrate their </a:t>
                      </a:r>
                      <a:r>
                        <a:rPr lang="en" sz="1200">
                          <a:solidFill>
                            <a:schemeClr val="dk1"/>
                          </a:solidFill>
                          <a:latin typeface="Inter"/>
                          <a:ea typeface="Inter"/>
                          <a:cs typeface="Inter"/>
                          <a:sym typeface="Inter"/>
                        </a:rPr>
                        <a:t>understanding</a:t>
                      </a:r>
                      <a:r>
                        <a:rPr lang="en" sz="1200">
                          <a:solidFill>
                            <a:schemeClr val="dk1"/>
                          </a:solidFill>
                          <a:latin typeface="Inter"/>
                          <a:ea typeface="Inter"/>
                          <a:cs typeface="Inter"/>
                          <a:sym typeface="Inter"/>
                        </a:rPr>
                        <a:t> by answering questions on the </a:t>
                      </a:r>
                      <a:r>
                        <a:rPr lang="en" sz="1200" u="sng">
                          <a:solidFill>
                            <a:schemeClr val="hlink"/>
                          </a:solidFill>
                          <a:latin typeface="Inter"/>
                          <a:ea typeface="Inter"/>
                          <a:cs typeface="Inter"/>
                          <a:sym typeface="Inter"/>
                          <a:hlinkClick r:id="rId8"/>
                        </a:rPr>
                        <a:t>Early Encounters Student Worksheet</a:t>
                      </a:r>
                      <a:r>
                        <a:rPr lang="en" sz="1200">
                          <a:solidFill>
                            <a:schemeClr val="dk1"/>
                          </a:solidFill>
                          <a:latin typeface="Inter"/>
                          <a:ea typeface="Inter"/>
                          <a:cs typeface="Inter"/>
                          <a:sym typeface="Inter"/>
                        </a:rPr>
                        <a:t>. You will need to provide link access to each partner set (found on page 1 of student worksheet.) Pages 2-3 contain the questions for students to answer while they </a:t>
                      </a:r>
                      <a:r>
                        <a:rPr lang="en" sz="1200">
                          <a:solidFill>
                            <a:schemeClr val="dk1"/>
                          </a:solidFill>
                          <a:latin typeface="Inter"/>
                          <a:ea typeface="Inter"/>
                          <a:cs typeface="Inter"/>
                          <a:sym typeface="Inter"/>
                        </a:rPr>
                        <a:t>research</a:t>
                      </a:r>
                      <a:r>
                        <a:rPr lang="en" sz="1200">
                          <a:solidFill>
                            <a:schemeClr val="dk1"/>
                          </a:solidFill>
                          <a:latin typeface="Inter"/>
                          <a:ea typeface="Inter"/>
                          <a:cs typeface="Inter"/>
                          <a:sym typeface="Inter"/>
                        </a:rPr>
                        <a:t>. Once completed with their research, students should come get the correct primary source and THINKS </a:t>
                      </a:r>
                      <a:r>
                        <a:rPr lang="en" sz="1200">
                          <a:solidFill>
                            <a:schemeClr val="dk1"/>
                          </a:solidFill>
                          <a:latin typeface="Inter"/>
                          <a:ea typeface="Inter"/>
                          <a:cs typeface="Inter"/>
                          <a:sym typeface="Inter"/>
                        </a:rPr>
                        <a:t>graphic organizer to continue their learning.</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8535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Distribute the student worksheet and provide technology access for research links</a:t>
                      </a:r>
                      <a:endParaRPr sz="1200">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latin typeface="Inter"/>
                          <a:ea typeface="Inter"/>
                          <a:cs typeface="Inter"/>
                          <a:sym typeface="Inter"/>
                        </a:rPr>
                        <a:t>Determine partners and assign historical figure</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Set out primary sources and THINKS documents</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Support students as needed</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Meet with with partner</a:t>
                      </a:r>
                      <a:endParaRPr sz="1200">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Research your assigned historical figure</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latin typeface="Inter"/>
                          <a:ea typeface="Inter"/>
                          <a:cs typeface="Inter"/>
                          <a:sym typeface="Inter"/>
                        </a:rPr>
                        <a:t>Obtain primary source from teacher</a:t>
                      </a:r>
                      <a:endParaRPr sz="1200">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Read the primary source and complete THINKS </a:t>
                      </a:r>
                      <a:r>
                        <a:rPr lang="en" sz="1200">
                          <a:solidFill>
                            <a:schemeClr val="dk1"/>
                          </a:solidFill>
                          <a:latin typeface="Inter"/>
                          <a:ea typeface="Inter"/>
                          <a:cs typeface="Inter"/>
                          <a:sym typeface="Inter"/>
                        </a:rPr>
                        <a:t>graphic</a:t>
                      </a:r>
                      <a:r>
                        <a:rPr lang="en" sz="1200">
                          <a:solidFill>
                            <a:schemeClr val="dk1"/>
                          </a:solidFill>
                          <a:latin typeface="Inter"/>
                          <a:ea typeface="Inter"/>
                          <a:cs typeface="Inter"/>
                          <a:sym typeface="Inter"/>
                        </a:rPr>
                        <a:t> organizer</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9" name="Google Shape;59;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Americas: Colonization &amp; Conquest: Daily Lesson Plan (150 Minutes)</a:t>
            </a:r>
            <a:endParaRPr sz="2100">
              <a:solidFill>
                <a:schemeClr val="dk1"/>
              </a:solidFill>
              <a:latin typeface="Plus Jakarta Sans Medium"/>
              <a:ea typeface="Plus Jakarta Sans Medium"/>
              <a:cs typeface="Plus Jakarta Sans Medium"/>
              <a:sym typeface="Plus Jakarta Sans Medium"/>
            </a:endParaRPr>
          </a:p>
        </p:txBody>
      </p:sp>
      <p:pic>
        <p:nvPicPr>
          <p:cNvPr id="60" name="Google Shape;60;p13"/>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4" name="Shape 64"/>
        <p:cNvGrpSpPr/>
        <p:nvPr/>
      </p:nvGrpSpPr>
      <p:grpSpPr>
        <a:xfrm>
          <a:off x="0" y="0"/>
          <a:ext cx="0" cy="0"/>
          <a:chOff x="0" y="0"/>
          <a:chExt cx="0" cy="0"/>
        </a:xfrm>
      </p:grpSpPr>
      <p:pic>
        <p:nvPicPr>
          <p:cNvPr id="65" name="Google Shape;65;p14"/>
          <p:cNvPicPr preferRelativeResize="0"/>
          <p:nvPr/>
        </p:nvPicPr>
        <p:blipFill>
          <a:blip r:embed="rId3">
            <a:alphaModFix/>
          </a:blip>
          <a:stretch>
            <a:fillRect/>
          </a:stretch>
        </p:blipFill>
        <p:spPr>
          <a:xfrm>
            <a:off x="493763" y="7223664"/>
            <a:ext cx="333180" cy="333180"/>
          </a:xfrm>
          <a:prstGeom prst="rect">
            <a:avLst/>
          </a:prstGeom>
          <a:noFill/>
          <a:ln>
            <a:noFill/>
          </a:ln>
        </p:spPr>
      </p:pic>
      <p:pic>
        <p:nvPicPr>
          <p:cNvPr id="66" name="Google Shape;66;p14"/>
          <p:cNvPicPr preferRelativeResize="0"/>
          <p:nvPr/>
        </p:nvPicPr>
        <p:blipFill>
          <a:blip r:embed="rId4">
            <a:alphaModFix/>
          </a:blip>
          <a:stretch>
            <a:fillRect/>
          </a:stretch>
        </p:blipFill>
        <p:spPr>
          <a:xfrm>
            <a:off x="279881" y="178497"/>
            <a:ext cx="816414" cy="338543"/>
          </a:xfrm>
          <a:prstGeom prst="rect">
            <a:avLst/>
          </a:prstGeom>
          <a:noFill/>
          <a:ln>
            <a:noFill/>
          </a:ln>
        </p:spPr>
      </p:pic>
      <p:sp>
        <p:nvSpPr>
          <p:cNvPr id="67" name="Google Shape;67;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8" name="Google Shape;68;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9" name="Google Shape;69;p14"/>
          <p:cNvGraphicFramePr/>
          <p:nvPr/>
        </p:nvGraphicFramePr>
        <p:xfrm>
          <a:off x="355863" y="658325"/>
          <a:ext cx="3000000" cy="3000000"/>
        </p:xfrm>
        <a:graphic>
          <a:graphicData uri="http://schemas.openxmlformats.org/drawingml/2006/table">
            <a:tbl>
              <a:tblPr>
                <a:noFill/>
                <a:tableStyleId>{2062E318-DE79-4C69-8E0D-370479B254D2}</a:tableStyleId>
              </a:tblPr>
              <a:tblGrid>
                <a:gridCol w="1633350"/>
                <a:gridCol w="4045800"/>
                <a:gridCol w="3669725"/>
              </a:tblGrid>
              <a:tr h="343050">
                <a:tc>
                  <a:txBody>
                    <a:bodyPr/>
                    <a:lstStyle/>
                    <a:p>
                      <a:pPr indent="0" lvl="0" marL="0" rtl="0" algn="l">
                        <a:spcBef>
                          <a:spcPts val="0"/>
                        </a:spcBef>
                        <a:spcAft>
                          <a:spcPts val="0"/>
                        </a:spcAft>
                        <a:buNone/>
                      </a:pPr>
                      <a:r>
                        <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LESSON 7: Early Encounters</a:t>
                      </a:r>
                      <a:r>
                        <a:rPr b="1" lang="en" sz="1300">
                          <a:latin typeface="Inter"/>
                          <a:ea typeface="Inter"/>
                          <a:cs typeface="Inter"/>
                          <a:sym typeface="Inter"/>
                        </a:rPr>
                        <a:t> - Continued</a:t>
                      </a:r>
                      <a:endParaRPr b="1" sz="13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494025">
                <a:tc rowSpan="2">
                  <a:txBody>
                    <a:bodyPr/>
                    <a:lstStyle/>
                    <a:p>
                      <a:pPr indent="0" lvl="0" marL="0" rtl="0" algn="l">
                        <a:spcBef>
                          <a:spcPts val="0"/>
                        </a:spcBef>
                        <a:spcAft>
                          <a:spcPts val="0"/>
                        </a:spcAft>
                        <a:buNone/>
                      </a:pPr>
                      <a:r>
                        <a:rPr b="1" lang="en" sz="1200">
                          <a:latin typeface="Inter"/>
                          <a:ea typeface="Inter"/>
                          <a:cs typeface="Inter"/>
                          <a:sym typeface="Inter"/>
                        </a:rPr>
                        <a:t>ACTIVITY 2 - PRACTICE</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use their research and their primary source material to create a “dating profile” for their assigned historical figure using the </a:t>
                      </a:r>
                      <a:r>
                        <a:rPr lang="en" sz="1200" u="sng">
                          <a:solidFill>
                            <a:schemeClr val="accent5"/>
                          </a:solidFill>
                          <a:latin typeface="Inter"/>
                          <a:ea typeface="Inter"/>
                          <a:cs typeface="Inter"/>
                          <a:sym typeface="Inter"/>
                          <a:hlinkClick r:id="rId5">
                            <a:extLst>
                              <a:ext uri="{A12FA001-AC4F-418D-AE19-62706E023703}">
                                <ahyp:hlinkClr val="tx"/>
                              </a:ext>
                            </a:extLst>
                          </a:hlinkClick>
                        </a:rPr>
                        <a:t>Dating Profile Template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323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the Dating Profile Template and go over expectations for the assignment.</a:t>
                      </a:r>
                      <a:endParaRPr sz="1200">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SzPts val="1200"/>
                        <a:buFont typeface="Inter"/>
                        <a:buAutoNum type="arabicPeriod"/>
                      </a:pPr>
                      <a:r>
                        <a:rPr lang="en" sz="1200">
                          <a:solidFill>
                            <a:schemeClr val="dk1"/>
                          </a:solidFill>
                          <a:latin typeface="Inter"/>
                          <a:ea typeface="Inter"/>
                          <a:cs typeface="Inter"/>
                          <a:sym typeface="Inter"/>
                        </a:rPr>
                        <a:t>WIth your partner, complete the Dating Profile Template for your assigned historical figure based on the research and primary source you read.</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591100">
                <a:tc rowSpan="2">
                  <a:txBody>
                    <a:bodyPr/>
                    <a:lstStyle/>
                    <a:p>
                      <a:pPr indent="0" lvl="0" marL="0" rtl="0" algn="l">
                        <a:spcBef>
                          <a:spcPts val="0"/>
                        </a:spcBef>
                        <a:spcAft>
                          <a:spcPts val="0"/>
                        </a:spcAft>
                        <a:buNone/>
                      </a:pPr>
                      <a:r>
                        <a:rPr b="1" lang="en" sz="1200">
                          <a:latin typeface="Inter"/>
                          <a:ea typeface="Inter"/>
                          <a:cs typeface="Inter"/>
                          <a:sym typeface="Inter"/>
                        </a:rPr>
                        <a:t>ACTIVITY 3 -</a:t>
                      </a:r>
                      <a:endParaRPr b="1" sz="1200">
                        <a:latin typeface="Inter"/>
                        <a:ea typeface="Inter"/>
                        <a:cs typeface="Inter"/>
                        <a:sym typeface="Inter"/>
                      </a:endParaRPr>
                    </a:p>
                    <a:p>
                      <a:pPr indent="0" lvl="0" marL="0" rtl="0" algn="l">
                        <a:spcBef>
                          <a:spcPts val="0"/>
                        </a:spcBef>
                        <a:spcAft>
                          <a:spcPts val="0"/>
                        </a:spcAft>
                        <a:buNone/>
                      </a:pPr>
                      <a:r>
                        <a:rPr b="1" lang="en" sz="1200">
                          <a:latin typeface="Inter"/>
                          <a:ea typeface="Inter"/>
                          <a:cs typeface="Inter"/>
                          <a:sym typeface="Inter"/>
                        </a:rPr>
                        <a:t>EXHIBIT</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be taking on the perspective of that individual to the best of their ability and will do speed dating with the other historical figures in the class. Arrange students into an inner and outer circle, so that the students in the inner circle will rotate after each interaction. Students will start paired up with their partner so they can practice, then they will rotate through the rest of the class so they interact with every historical figure in the room. Each round should last 3 minutes, so there is enough time for both students to briefly explain who they were and for them to determine if they would be a good match or not. While the students complete the speed dating activity they will fill out the </a:t>
                      </a:r>
                      <a:r>
                        <a:rPr lang="en" sz="1200" u="sng">
                          <a:solidFill>
                            <a:schemeClr val="accent5"/>
                          </a:solidFill>
                          <a:latin typeface="Inter"/>
                          <a:ea typeface="Inter"/>
                          <a:cs typeface="Inter"/>
                          <a:sym typeface="Inter"/>
                          <a:hlinkClick r:id="rId6">
                            <a:extLst>
                              <a:ext uri="{A12FA001-AC4F-418D-AE19-62706E023703}">
                                <ahyp:hlinkClr val="tx"/>
                              </a:ext>
                            </a:extLst>
                          </a:hlinkClick>
                        </a:rPr>
                        <a:t>Speed Dating Rounds Worksheet</a:t>
                      </a:r>
                      <a:r>
                        <a:rPr lang="en" sz="1200">
                          <a:solidFill>
                            <a:schemeClr val="dk1"/>
                          </a:solidFill>
                          <a:latin typeface="Inter"/>
                          <a:ea typeface="Inter"/>
                          <a:cs typeface="Inter"/>
                          <a:sym typeface="Inter"/>
                        </a:rPr>
                        <a:t>. Each student will need four copies of the Rounds Worksheet) Optional: Provide students with name tags for their historical figures. </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4264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Organize seats into an inner and outer circle with the desks facing each other.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the Speed Dating Rounds Worksheet.</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Seat students across from their partners and give them 3 minutes to practice with each other.</a:t>
                      </a:r>
                      <a:endParaRPr sz="1200">
                        <a:solidFill>
                          <a:schemeClr val="dk1"/>
                        </a:solidFill>
                        <a:latin typeface="Inter"/>
                        <a:ea typeface="Inter"/>
                        <a:cs typeface="Inter"/>
                        <a:sym typeface="Inter"/>
                      </a:endParaRPr>
                    </a:p>
                    <a:p>
                      <a:pPr indent="-228600" lvl="0" marL="3048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Set a timer for 3 minutes and have the inner circle rotate after every 3 minutes. </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Get seated across from </a:t>
                      </a:r>
                      <a:r>
                        <a:rPr lang="en" sz="1200">
                          <a:solidFill>
                            <a:schemeClr val="dk1"/>
                          </a:solidFill>
                          <a:latin typeface="Inter"/>
                          <a:ea typeface="Inter"/>
                          <a:cs typeface="Inter"/>
                          <a:sym typeface="Inter"/>
                        </a:rPr>
                        <a:t>partner in the inner and outer circle</a:t>
                      </a:r>
                      <a:endParaRPr sz="1200">
                        <a:solidFill>
                          <a:schemeClr val="dk1"/>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Share historical figure’s perspective and experiences with the other students during each round</a:t>
                      </a:r>
                      <a:endParaRPr sz="1200">
                        <a:solidFill>
                          <a:schemeClr val="dk1"/>
                        </a:solidFill>
                        <a:latin typeface="Inter"/>
                        <a:ea typeface="Inter"/>
                        <a:cs typeface="Inter"/>
                        <a:sym typeface="Inter"/>
                      </a:endParaRPr>
                    </a:p>
                    <a:p>
                      <a:pPr indent="-228600" lvl="0" marL="304800" rtl="0" algn="l">
                        <a:spcBef>
                          <a:spcPts val="0"/>
                        </a:spcBef>
                        <a:spcAft>
                          <a:spcPts val="0"/>
                        </a:spcAft>
                        <a:buClr>
                          <a:srgbClr val="000000"/>
                        </a:buClr>
                        <a:buSzPts val="1200"/>
                        <a:buFont typeface="Inter"/>
                        <a:buAutoNum type="arabicPeriod"/>
                      </a:pPr>
                      <a:r>
                        <a:rPr lang="en" sz="1200">
                          <a:solidFill>
                            <a:schemeClr val="dk1"/>
                          </a:solidFill>
                          <a:latin typeface="Inter"/>
                          <a:ea typeface="Inter"/>
                          <a:cs typeface="Inter"/>
                          <a:sym typeface="Inter"/>
                        </a:rPr>
                        <a:t>Fill out the Speed Dating Rounds Worksheet for each interaction</a:t>
                      </a:r>
                      <a:endParaRPr sz="12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13525">
                <a:tc rowSpan="2">
                  <a:txBody>
                    <a:bodyPr/>
                    <a:lstStyle/>
                    <a:p>
                      <a:pPr indent="0" lvl="0" marL="0" rtl="0" algn="l">
                        <a:spcBef>
                          <a:spcPts val="0"/>
                        </a:spcBef>
                        <a:spcAft>
                          <a:spcPts val="0"/>
                        </a:spcAft>
                        <a:buNone/>
                      </a:pPr>
                      <a:r>
                        <a:rPr b="1" lang="en" sz="1200">
                          <a:latin typeface="Inter"/>
                          <a:ea typeface="Inter"/>
                          <a:cs typeface="Inter"/>
                          <a:sym typeface="Inter"/>
                        </a:rPr>
                        <a:t>CONCLUSION</a:t>
                      </a:r>
                      <a:endParaRPr b="1"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complete an </a:t>
                      </a:r>
                      <a:r>
                        <a:rPr lang="en" sz="1200" u="sng">
                          <a:solidFill>
                            <a:schemeClr val="accent5"/>
                          </a:solidFill>
                          <a:latin typeface="Inter"/>
                          <a:ea typeface="Inter"/>
                          <a:cs typeface="Inter"/>
                          <a:sym typeface="Inter"/>
                          <a:hlinkClick r:id="rId7">
                            <a:extLst>
                              <a:ext uri="{A12FA001-AC4F-418D-AE19-62706E023703}">
                                <ahyp:hlinkClr val="tx"/>
                              </a:ext>
                            </a:extLst>
                          </a:hlinkClick>
                        </a:rPr>
                        <a:t>“Exit Ticket”</a:t>
                      </a:r>
                      <a:r>
                        <a:rPr lang="en" sz="1200">
                          <a:solidFill>
                            <a:schemeClr val="dk1"/>
                          </a:solidFill>
                          <a:latin typeface="Inter"/>
                          <a:ea typeface="Inter"/>
                          <a:cs typeface="Inter"/>
                          <a:sym typeface="Inter"/>
                        </a:rPr>
                        <a:t> in which they reflect on their speed dating experience.</a:t>
                      </a:r>
                      <a:endParaRPr sz="1200">
                        <a:solidFill>
                          <a:srgbClr val="000000"/>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5135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Hand out Exit Ticket and</a:t>
                      </a:r>
                      <a:r>
                        <a:rPr lang="en" sz="1200">
                          <a:latin typeface="Inter"/>
                          <a:ea typeface="Inter"/>
                          <a:cs typeface="Inter"/>
                          <a:sym typeface="Inter"/>
                        </a:rPr>
                        <a:t> provide instructions.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ctr">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Answer the question in 3-5 sentences.</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0" name="Google Shape;70;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900"/>
              <a:buFont typeface="Arial"/>
              <a:buNone/>
            </a:pPr>
            <a:r>
              <a:rPr lang="en" sz="1800">
                <a:solidFill>
                  <a:schemeClr val="dk1"/>
                </a:solidFill>
                <a:latin typeface="Plus Jakarta Sans Medium"/>
                <a:ea typeface="Plus Jakarta Sans Medium"/>
                <a:cs typeface="Plus Jakarta Sans Medium"/>
                <a:sym typeface="Plus Jakarta Sans Medium"/>
              </a:rPr>
              <a:t>           </a:t>
            </a:r>
            <a:r>
              <a:rPr lang="en" sz="1800">
                <a:solidFill>
                  <a:schemeClr val="dk1"/>
                </a:solidFill>
                <a:latin typeface="Plus Jakarta Sans Medium"/>
                <a:ea typeface="Plus Jakarta Sans Medium"/>
                <a:cs typeface="Plus Jakarta Sans Medium"/>
                <a:sym typeface="Plus Jakarta Sans Medium"/>
              </a:rPr>
              <a:t>Americas: Colonization &amp; Conquest: Daily Lesson Plan</a:t>
            </a:r>
            <a:r>
              <a:rPr lang="en" sz="1800">
                <a:solidFill>
                  <a:schemeClr val="dk1"/>
                </a:solidFill>
                <a:latin typeface="Plus Jakarta Sans Medium"/>
                <a:ea typeface="Plus Jakarta Sans Medium"/>
                <a:cs typeface="Plus Jakarta Sans Medium"/>
                <a:sym typeface="Plus Jakarta Sans Medium"/>
              </a:rPr>
              <a:t> (150 Minutes)</a:t>
            </a:r>
            <a:endParaRPr sz="2100">
              <a:solidFill>
                <a:schemeClr val="dk1"/>
              </a:solidFill>
              <a:latin typeface="Plus Jakarta Sans Medium"/>
              <a:ea typeface="Plus Jakarta Sans Medium"/>
              <a:cs typeface="Plus Jakarta Sans Medium"/>
              <a:sym typeface="Plus Jakarta Sans Medium"/>
            </a:endParaRPr>
          </a:p>
        </p:txBody>
      </p:sp>
      <p:pic>
        <p:nvPicPr>
          <p:cNvPr id="71" name="Google Shape;71;p14"/>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